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192"/>
    <a:srgbClr val="0C72AA"/>
    <a:srgbClr val="0987CD"/>
    <a:srgbClr val="027FD4"/>
    <a:srgbClr val="19A1FD"/>
    <a:srgbClr val="006CCE"/>
    <a:srgbClr val="02B9CC"/>
    <a:srgbClr val="008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93" d="100"/>
          <a:sy n="93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7700"/>
            <a:ext cx="6172200" cy="8509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1850" y="4452938"/>
            <a:ext cx="6248400" cy="5334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715B8C-11A0-4C93-AF94-B69372064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40F37-700C-450E-A7C4-4997290B7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0002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58483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0AD3-4100-4A9B-B12A-92D15B764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988D-7B3E-4A37-95E3-65C6C74E6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66A5E-A023-4364-BD61-02B30AEDB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990600"/>
            <a:ext cx="39243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AC54-E94B-47B3-96A7-C37393B2E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8AA68-C772-4118-B524-7E7547150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3F937-77BD-42E4-BEF0-C9B6ADF702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FA628-6D76-404C-B9C5-4D4B46880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61A8D-63B7-4635-927E-DB4488A45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E965C-1C1A-4092-B1C7-528B026B4F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906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4F4D66A-AF35-4955-B0A7-32B595B4BB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458200" cy="12954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Recreational and Occupational Therapy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College and Career Awareness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do they help with?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</a:p>
          <a:p>
            <a:r>
              <a:rPr lang="en-US" dirty="0" smtClean="0"/>
              <a:t>Walking</a:t>
            </a:r>
          </a:p>
          <a:p>
            <a:r>
              <a:rPr lang="en-US" dirty="0" smtClean="0"/>
              <a:t>Dressing</a:t>
            </a:r>
          </a:p>
          <a:p>
            <a:r>
              <a:rPr lang="en-US" dirty="0" smtClean="0"/>
              <a:t>Changing body positions</a:t>
            </a:r>
          </a:p>
          <a:p>
            <a:r>
              <a:rPr lang="en-US" dirty="0" smtClean="0"/>
              <a:t>Carrying objects</a:t>
            </a:r>
          </a:p>
          <a:p>
            <a:r>
              <a:rPr lang="en-US" dirty="0" smtClean="0"/>
              <a:t>Cooking</a:t>
            </a:r>
          </a:p>
          <a:p>
            <a:r>
              <a:rPr lang="en-US" dirty="0" smtClean="0"/>
              <a:t>Cleaning</a:t>
            </a:r>
          </a:p>
          <a:p>
            <a:r>
              <a:rPr lang="en-US" dirty="0" smtClean="0"/>
              <a:t>And many more…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85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Where do they work?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</a:p>
          <a:p>
            <a:r>
              <a:rPr lang="en-US" dirty="0" smtClean="0"/>
              <a:t>Rehab Centers</a:t>
            </a:r>
          </a:p>
          <a:p>
            <a:r>
              <a:rPr lang="en-US" dirty="0" smtClean="0"/>
              <a:t>Nursing Facilities</a:t>
            </a:r>
          </a:p>
          <a:p>
            <a:r>
              <a:rPr lang="en-US" dirty="0" smtClean="0"/>
              <a:t>Clinics</a:t>
            </a:r>
          </a:p>
          <a:p>
            <a:r>
              <a:rPr lang="en-US" dirty="0" smtClean="0"/>
              <a:t>Schools</a:t>
            </a:r>
          </a:p>
          <a:p>
            <a:r>
              <a:rPr lang="en-US" dirty="0" smtClean="0"/>
              <a:t>Community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50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become an Occupational Therapist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Bachelor’s degree (4 years of college)</a:t>
            </a:r>
          </a:p>
          <a:p>
            <a:r>
              <a:rPr lang="en-US" dirty="0" smtClean="0"/>
              <a:t>Utah requires a license to practice</a:t>
            </a:r>
            <a:endParaRPr lang="en-US" dirty="0"/>
          </a:p>
        </p:txBody>
      </p:sp>
      <p:pic>
        <p:nvPicPr>
          <p:cNvPr id="41986" name="Picture 2" descr="http://www.math.utah.edu/~camacho/images/u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819400" cy="2575053"/>
          </a:xfrm>
          <a:prstGeom prst="rect">
            <a:avLst/>
          </a:prstGeom>
          <a:noFill/>
        </p:spPr>
      </p:pic>
      <p:pic>
        <p:nvPicPr>
          <p:cNvPr id="41990" name="Picture 6" descr="http://www.campusexplorer.com/media/376x262/Utah-State-University-E06CCA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590800" cy="1805292"/>
          </a:xfrm>
          <a:prstGeom prst="rect">
            <a:avLst/>
          </a:prstGeom>
          <a:noFill/>
        </p:spPr>
      </p:pic>
      <p:pic>
        <p:nvPicPr>
          <p:cNvPr id="41992" name="Picture 8" descr="http://programs.weber.edu/nsf-reu/weber%20state%20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0"/>
            <a:ext cx="2125493" cy="2286000"/>
          </a:xfrm>
          <a:prstGeom prst="rect">
            <a:avLst/>
          </a:prstGeom>
          <a:noFill/>
        </p:spPr>
      </p:pic>
      <p:pic>
        <p:nvPicPr>
          <p:cNvPr id="41994" name="Picture 10" descr="http://www.utahhospitalityjobs.com/Southern%20Utah%20Univers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724400"/>
            <a:ext cx="1600200" cy="1920241"/>
          </a:xfrm>
          <a:prstGeom prst="rect">
            <a:avLst/>
          </a:prstGeom>
          <a:noFill/>
        </p:spPr>
      </p:pic>
      <p:pic>
        <p:nvPicPr>
          <p:cNvPr id="41988" name="Picture 4" descr="http://byufootball.files.wordpress.com/2010/02/byu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438400"/>
            <a:ext cx="3296952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5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Activities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it’s your turn to do some Recreational Therapy activities.</a:t>
            </a:r>
            <a:endParaRPr lang="en-US" dirty="0"/>
          </a:p>
        </p:txBody>
      </p:sp>
      <p:pic>
        <p:nvPicPr>
          <p:cNvPr id="45058" name="Picture 2" descr="http://www.sinai.org/rehabilitation_images/side_photos/left_picture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438400" cy="2959984"/>
          </a:xfrm>
          <a:prstGeom prst="rect">
            <a:avLst/>
          </a:prstGeom>
          <a:noFill/>
        </p:spPr>
      </p:pic>
      <p:pic>
        <p:nvPicPr>
          <p:cNvPr id="45060" name="Picture 4" descr="http://www.unchealthcare.org/site/rectherapy/Images/psych-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3038475" cy="2934301"/>
          </a:xfrm>
          <a:prstGeom prst="rect">
            <a:avLst/>
          </a:prstGeom>
          <a:noFill/>
        </p:spPr>
      </p:pic>
      <p:pic>
        <p:nvPicPr>
          <p:cNvPr id="45062" name="Picture 6" descr="http://www.wcu.edu/WebGraphics/RT_group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343400"/>
            <a:ext cx="4279177" cy="230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Recreational Therapist?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treatment and activities for people with disabilities or illnesses.</a:t>
            </a:r>
          </a:p>
          <a:p>
            <a:endParaRPr lang="en-US" dirty="0"/>
          </a:p>
        </p:txBody>
      </p:sp>
      <p:pic>
        <p:nvPicPr>
          <p:cNvPr id="25604" name="Picture 4" descr="http://www.citytowninfo.com/images/careers/320x240/recreational-therapists-1-3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343400"/>
            <a:ext cx="3048000" cy="2286001"/>
          </a:xfrm>
          <a:prstGeom prst="rect">
            <a:avLst/>
          </a:prstGeom>
          <a:noFill/>
        </p:spPr>
      </p:pic>
      <p:pic>
        <p:nvPicPr>
          <p:cNvPr id="25606" name="Picture 6" descr="http://www.wcu.edu/WebGraphics/RT_Garner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3038475" cy="2033753"/>
          </a:xfrm>
          <a:prstGeom prst="rect">
            <a:avLst/>
          </a:prstGeom>
          <a:noFill/>
        </p:spPr>
      </p:pic>
      <p:pic>
        <p:nvPicPr>
          <p:cNvPr id="25608" name="Picture 8" descr="http://www.nebraskamed.com/Manage-Health/Library/images/up_0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09800"/>
            <a:ext cx="2432180" cy="2383538"/>
          </a:xfrm>
          <a:prstGeom prst="rect">
            <a:avLst/>
          </a:prstGeom>
          <a:noFill/>
        </p:spPr>
      </p:pic>
      <p:pic>
        <p:nvPicPr>
          <p:cNvPr id="25610" name="Picture 10" descr="http://www.studydiscussions.com/wp-content/uploads/2009/09/Recreational-Therapi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572000"/>
            <a:ext cx="2857500" cy="181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Recreational Therapist?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Recreational Therapists use?</a:t>
            </a:r>
          </a:p>
          <a:p>
            <a:pPr lvl="1"/>
            <a:r>
              <a:rPr lang="en-US" dirty="0" smtClean="0"/>
              <a:t>Arts </a:t>
            </a:r>
            <a:r>
              <a:rPr lang="en-US" dirty="0" smtClean="0"/>
              <a:t>and </a:t>
            </a:r>
            <a:r>
              <a:rPr lang="en-US" dirty="0" smtClean="0"/>
              <a:t>Crafts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Dance and Movement</a:t>
            </a:r>
          </a:p>
          <a:p>
            <a:pPr lvl="1"/>
            <a:r>
              <a:rPr lang="en-US" dirty="0" smtClean="0"/>
              <a:t>Drama</a:t>
            </a:r>
          </a:p>
          <a:p>
            <a:pPr lvl="1"/>
            <a:r>
              <a:rPr lang="en-US" dirty="0" smtClean="0"/>
              <a:t>Music </a:t>
            </a:r>
          </a:p>
          <a:p>
            <a:pPr lvl="1"/>
            <a:r>
              <a:rPr lang="en-US" dirty="0" smtClean="0"/>
              <a:t>Community Outings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37890" name="Picture 2" descr="http://southatlantaonline.com/images/ar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030" y="1600200"/>
            <a:ext cx="2426970" cy="1600200"/>
          </a:xfrm>
          <a:prstGeom prst="rect">
            <a:avLst/>
          </a:prstGeom>
          <a:noFill/>
        </p:spPr>
      </p:pic>
      <p:pic>
        <p:nvPicPr>
          <p:cNvPr id="37892" name="Picture 4" descr="http://humour.animaux.free.fr/proposer/folder01/animals_up_for_adoption%20n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905000"/>
            <a:ext cx="2362200" cy="1841778"/>
          </a:xfrm>
          <a:prstGeom prst="rect">
            <a:avLst/>
          </a:prstGeom>
          <a:noFill/>
        </p:spPr>
      </p:pic>
      <p:pic>
        <p:nvPicPr>
          <p:cNvPr id="37894" name="Picture 6" descr="http://oxleylearning.org/germandictionary/wp-content/uploads/2008/11/spor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2727612" cy="2133600"/>
          </a:xfrm>
          <a:prstGeom prst="rect">
            <a:avLst/>
          </a:prstGeom>
          <a:noFill/>
        </p:spPr>
      </p:pic>
      <p:pic>
        <p:nvPicPr>
          <p:cNvPr id="37896" name="Picture 8" descr="http://blackchristiannews.com/news/DanceMov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800600"/>
            <a:ext cx="1752600" cy="183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help with?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depression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Anxiety</a:t>
            </a:r>
          </a:p>
          <a:p>
            <a:r>
              <a:rPr lang="en-US" dirty="0" smtClean="0"/>
              <a:t>Recover basic movements</a:t>
            </a:r>
          </a:p>
          <a:p>
            <a:r>
              <a:rPr lang="en-US" dirty="0" smtClean="0"/>
              <a:t>Build confidence</a:t>
            </a:r>
          </a:p>
          <a:p>
            <a:r>
              <a:rPr lang="en-US" dirty="0" smtClean="0"/>
              <a:t>Socialize effectively</a:t>
            </a:r>
          </a:p>
          <a:p>
            <a:r>
              <a:rPr lang="en-US" dirty="0" smtClean="0"/>
              <a:t>Enjoy greater independence</a:t>
            </a:r>
          </a:p>
          <a:p>
            <a:r>
              <a:rPr lang="en-US" dirty="0" smtClean="0"/>
              <a:t>Become involved with the community</a:t>
            </a:r>
            <a:endParaRPr lang="en-US" dirty="0"/>
          </a:p>
        </p:txBody>
      </p:sp>
      <p:pic>
        <p:nvPicPr>
          <p:cNvPr id="44034" name="Picture 2" descr="http://cristinalaird.files.wordpress.com/2009/06/depr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1828800" cy="2332654"/>
          </a:xfrm>
          <a:prstGeom prst="rect">
            <a:avLst/>
          </a:prstGeom>
          <a:noFill/>
        </p:spPr>
      </p:pic>
      <p:pic>
        <p:nvPicPr>
          <p:cNvPr id="44036" name="Picture 4" descr="http://gamesadvance.files.wordpress.com/2009/11/s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2177142" cy="1447800"/>
          </a:xfrm>
          <a:prstGeom prst="rect">
            <a:avLst/>
          </a:prstGeom>
          <a:noFill/>
        </p:spPr>
      </p:pic>
      <p:pic>
        <p:nvPicPr>
          <p:cNvPr id="44038" name="Picture 6" descr="http://www.davidecheverri.com/building_confidence/assets/confidence_indu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048000"/>
            <a:ext cx="1371600" cy="206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they work?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Nursing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personal care facilities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Residential facilities</a:t>
            </a:r>
          </a:p>
          <a:p>
            <a:r>
              <a:rPr lang="en-US" dirty="0" smtClean="0"/>
              <a:t>Community mental health centers</a:t>
            </a:r>
          </a:p>
          <a:p>
            <a:r>
              <a:rPr lang="en-US" dirty="0" smtClean="0"/>
              <a:t>Adult day care programs</a:t>
            </a:r>
          </a:p>
          <a:p>
            <a:r>
              <a:rPr lang="en-US" dirty="0" smtClean="0"/>
              <a:t>Correctional facilities</a:t>
            </a:r>
          </a:p>
          <a:p>
            <a:r>
              <a:rPr lang="en-US" dirty="0" smtClean="0"/>
              <a:t>Community programs</a:t>
            </a:r>
          </a:p>
          <a:p>
            <a:r>
              <a:rPr lang="en-US" dirty="0" smtClean="0"/>
              <a:t>Substance abuse centers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become a Rec. Therapist?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Bachelor’s degree (4 years of college)</a:t>
            </a:r>
          </a:p>
          <a:p>
            <a:r>
              <a:rPr lang="en-US" dirty="0" smtClean="0"/>
              <a:t>Utah requires a license to practice</a:t>
            </a:r>
            <a:endParaRPr lang="en-US" dirty="0"/>
          </a:p>
        </p:txBody>
      </p:sp>
      <p:pic>
        <p:nvPicPr>
          <p:cNvPr id="41986" name="Picture 2" descr="http://www.math.utah.edu/~camacho/images/u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2819400" cy="2575053"/>
          </a:xfrm>
          <a:prstGeom prst="rect">
            <a:avLst/>
          </a:prstGeom>
          <a:noFill/>
        </p:spPr>
      </p:pic>
      <p:pic>
        <p:nvPicPr>
          <p:cNvPr id="41990" name="Picture 6" descr="http://www.campusexplorer.com/media/376x262/Utah-State-University-E06CCA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2590800" cy="1805292"/>
          </a:xfrm>
          <a:prstGeom prst="rect">
            <a:avLst/>
          </a:prstGeom>
          <a:noFill/>
        </p:spPr>
      </p:pic>
      <p:pic>
        <p:nvPicPr>
          <p:cNvPr id="41992" name="Picture 8" descr="http://programs.weber.edu/nsf-reu/weber%20state%20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048000"/>
            <a:ext cx="2125493" cy="2286000"/>
          </a:xfrm>
          <a:prstGeom prst="rect">
            <a:avLst/>
          </a:prstGeom>
          <a:noFill/>
        </p:spPr>
      </p:pic>
      <p:pic>
        <p:nvPicPr>
          <p:cNvPr id="41994" name="Picture 10" descr="http://www.utahhospitalityjobs.com/Southern%20Utah%20Univers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724400"/>
            <a:ext cx="1600200" cy="1920241"/>
          </a:xfrm>
          <a:prstGeom prst="rect">
            <a:avLst/>
          </a:prstGeom>
          <a:noFill/>
        </p:spPr>
      </p:pic>
      <p:pic>
        <p:nvPicPr>
          <p:cNvPr id="41988" name="Picture 4" descr="http://byufootball.files.wordpress.com/2010/02/byu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438400"/>
            <a:ext cx="329695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hard will it be to find a job?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will increase 15% from 2008-2018</a:t>
            </a:r>
          </a:p>
          <a:p>
            <a:r>
              <a:rPr lang="en-US" dirty="0" smtClean="0"/>
              <a:t>More jobs available than most careers</a:t>
            </a:r>
          </a:p>
          <a:p>
            <a:r>
              <a:rPr lang="en-US" dirty="0" smtClean="0"/>
              <a:t>Aging population = more jobs</a:t>
            </a:r>
          </a:p>
          <a:p>
            <a:endParaRPr lang="en-US" dirty="0"/>
          </a:p>
        </p:txBody>
      </p:sp>
      <p:pic>
        <p:nvPicPr>
          <p:cNvPr id="40964" name="Picture 4" descr="http://magazine.wcu.edu/wp-content/uploads/2009/05/goodspor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95600"/>
            <a:ext cx="479920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can I make?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pay in 2014 is approximately $42,820 per year.</a:t>
            </a:r>
            <a:r>
              <a:rPr lang="en-US" dirty="0"/>
              <a:t> </a:t>
            </a:r>
            <a:r>
              <a:rPr lang="en-US" dirty="0" smtClean="0"/>
              <a:t> $20.33 per hour.</a:t>
            </a:r>
          </a:p>
        </p:txBody>
      </p:sp>
      <p:pic>
        <p:nvPicPr>
          <p:cNvPr id="39938" name="Picture 2" descr="http://thereporter.wcu.edu/wp-content/uploads/2009/03/adapted_s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3315396" cy="4086226"/>
          </a:xfrm>
          <a:prstGeom prst="rect">
            <a:avLst/>
          </a:prstGeom>
          <a:noFill/>
        </p:spPr>
      </p:pic>
      <p:pic>
        <p:nvPicPr>
          <p:cNvPr id="39940" name="Picture 4" descr="http://www.darlinghomeforkids.ca/site/darling_home_for_kids/assets/images/Pictures_July_17,_2007_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438400"/>
            <a:ext cx="3543300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is an Occupational Therapist?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people of all ages participate in things they need to do each day.</a:t>
            </a:r>
          </a:p>
          <a:p>
            <a:r>
              <a:rPr lang="en-US" dirty="0" smtClean="0"/>
              <a:t>Example – helping children with disabilities participate in school.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5137079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5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8">
      <a:dk1>
        <a:srgbClr val="000000"/>
      </a:dk1>
      <a:lt1>
        <a:srgbClr val="CC9900"/>
      </a:lt1>
      <a:dk2>
        <a:srgbClr val="FBBC09"/>
      </a:dk2>
      <a:lt2>
        <a:srgbClr val="666633"/>
      </a:lt2>
      <a:accent1>
        <a:srgbClr val="339933"/>
      </a:accent1>
      <a:accent2>
        <a:srgbClr val="800000"/>
      </a:accent2>
      <a:accent3>
        <a:srgbClr val="E2CAAA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CC9900"/>
        </a:lt1>
        <a:dk2>
          <a:srgbClr val="FBBC09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E2CAAA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275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Recreational and Occupational Therapy</vt:lpstr>
      <vt:lpstr>What is a Recreational Therapist?</vt:lpstr>
      <vt:lpstr>What is a Recreational Therapist?</vt:lpstr>
      <vt:lpstr>What do they help with?</vt:lpstr>
      <vt:lpstr>Where do they work?</vt:lpstr>
      <vt:lpstr>How do I become a Rec. Therapist?</vt:lpstr>
      <vt:lpstr>How hard will it be to find a job?</vt:lpstr>
      <vt:lpstr>How much can I make?</vt:lpstr>
      <vt:lpstr>What is an Occupational Therapist?</vt:lpstr>
      <vt:lpstr>What do they help with?</vt:lpstr>
      <vt:lpstr>Where do they work?</vt:lpstr>
      <vt:lpstr>How do I become an Occupational Therapist</vt:lpstr>
      <vt:lpstr>Learn Activities</vt:lpstr>
    </vt:vector>
  </TitlesOfParts>
  <Company>Animation Factory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Thomas, Susan</cp:lastModifiedBy>
  <cp:revision>17</cp:revision>
  <cp:lastPrinted>1601-01-01T00:00:00Z</cp:lastPrinted>
  <dcterms:created xsi:type="dcterms:W3CDTF">1601-01-01T00:00:00Z</dcterms:created>
  <dcterms:modified xsi:type="dcterms:W3CDTF">2015-03-16T20:48:07Z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TC010902861033</vt:lpwstr>
  </property>
  <property fmtid="{D5CDD505-2E9C-101B-9397-08002B2CF9AE}" pid="3" name="_AdHocReviewCycleID">
    <vt:i4>1918170872</vt:i4>
  </property>
  <property fmtid="{D5CDD505-2E9C-101B-9397-08002B2CF9AE}" pid="4" name="_NewReviewCycle">
    <vt:lpwstr/>
  </property>
  <property fmtid="{D5CDD505-2E9C-101B-9397-08002B2CF9AE}" pid="5" name="_EmailSubject">
    <vt:lpwstr>CTE INTRO</vt:lpwstr>
  </property>
  <property fmtid="{D5CDD505-2E9C-101B-9397-08002B2CF9AE}" pid="6" name="_AuthorEmail">
    <vt:lpwstr>ksontum@graniteschools.org</vt:lpwstr>
  </property>
  <property fmtid="{D5CDD505-2E9C-101B-9397-08002B2CF9AE}" pid="7" name="_AuthorEmailDisplayName">
    <vt:lpwstr>Sontum, Krista N</vt:lpwstr>
  </property>
</Properties>
</file>