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78" r:id="rId13"/>
    <p:sldId id="265" r:id="rId14"/>
    <p:sldId id="287" r:id="rId15"/>
    <p:sldId id="288" r:id="rId16"/>
    <p:sldId id="284" r:id="rId17"/>
    <p:sldId id="266" r:id="rId18"/>
    <p:sldId id="267" r:id="rId19"/>
    <p:sldId id="289" r:id="rId20"/>
    <p:sldId id="285" r:id="rId21"/>
    <p:sldId id="268" r:id="rId22"/>
    <p:sldId id="269" r:id="rId23"/>
    <p:sldId id="270" r:id="rId24"/>
    <p:sldId id="271" r:id="rId25"/>
    <p:sldId id="272" r:id="rId26"/>
    <p:sldId id="282" r:id="rId27"/>
    <p:sldId id="273" r:id="rId28"/>
    <p:sldId id="286" r:id="rId29"/>
    <p:sldId id="274" r:id="rId30"/>
    <p:sldId id="275" r:id="rId31"/>
    <p:sldId id="290" r:id="rId32"/>
    <p:sldId id="276" r:id="rId33"/>
    <p:sldId id="277" r:id="rId34"/>
    <p:sldId id="279" r:id="rId35"/>
    <p:sldId id="28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6B6"/>
    <a:srgbClr val="5582AB"/>
    <a:srgbClr val="6F7091"/>
    <a:srgbClr val="6074A0"/>
    <a:srgbClr val="4C6CB4"/>
    <a:srgbClr val="3366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92" autoAdjust="0"/>
  </p:normalViewPr>
  <p:slideViewPr>
    <p:cSldViewPr>
      <p:cViewPr varScale="1">
        <p:scale>
          <a:sx n="153" d="100"/>
          <a:sy n="153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notesViewPr>
    <p:cSldViewPr>
      <p:cViewPr varScale="1">
        <p:scale>
          <a:sx n="56" d="100"/>
          <a:sy n="56" d="100"/>
        </p:scale>
        <p:origin x="-17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3D79FD6-EFEC-4D68-BD05-25B6EC7A4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4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4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8A61D21-EF39-4672-9C13-07B6EE26D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A3F1-95E4-48C6-97D5-2968CA124EE0}" type="slidenum">
              <a:rPr lang="en-US"/>
              <a:pPr/>
              <a:t>1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4CD09-F25F-421F-B135-0E4522C3DCE7}" type="slidenum">
              <a:rPr lang="en-US"/>
              <a:pPr/>
              <a:t>11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DC67-7C28-427C-B507-CC58EF8D47AD}" type="slidenum">
              <a:rPr lang="en-US"/>
              <a:pPr/>
              <a:t>12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4CAA6-F38F-44C6-B839-B06743BDF47F}" type="slidenum">
              <a:rPr lang="en-US"/>
              <a:pPr/>
              <a:t>13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56AC0-1C7C-47D7-B8DE-DC12344967AB}" type="slidenum">
              <a:rPr lang="en-US"/>
              <a:pPr/>
              <a:t>17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033D2-F170-46E6-A74A-69C39973C33E}" type="slidenum">
              <a:rPr lang="en-US"/>
              <a:pPr/>
              <a:t>18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0366-1992-419E-863D-E329A32F889A}" type="slidenum">
              <a:rPr lang="en-US"/>
              <a:pPr/>
              <a:t>21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DEF34-1FA9-443C-9A63-93CFAEA02B4D}" type="slidenum">
              <a:rPr lang="en-US"/>
              <a:pPr/>
              <a:t>22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E0104-D17F-43DE-91FC-A30C04A2FAAB}" type="slidenum">
              <a:rPr lang="en-US"/>
              <a:pPr/>
              <a:t>23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C6926-A2AD-42B1-B5AD-B041510579CF}" type="slidenum">
              <a:rPr lang="en-US"/>
              <a:pPr/>
              <a:t>24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83BA7-CCF0-4E22-B8C2-19A422E8D601}" type="slidenum">
              <a:rPr lang="en-US"/>
              <a:pPr/>
              <a:t>25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DDE35-E0C0-4A5E-9D97-105876D6550B}" type="slidenum">
              <a:rPr lang="en-US"/>
              <a:pPr/>
              <a:t>3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B9A70-5DE6-4D6E-8FC4-4EE118C98BE4}" type="slidenum">
              <a:rPr lang="en-US"/>
              <a:pPr/>
              <a:t>27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5A023-8E44-496B-8FF9-8F18FB7372B2}" type="slidenum">
              <a:rPr lang="en-US"/>
              <a:pPr/>
              <a:t>29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804C1-A7CB-49B5-B153-37E5E6DD5A49}" type="slidenum">
              <a:rPr lang="en-US"/>
              <a:pPr/>
              <a:t>30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E268D-2C09-4711-8CDE-530069CD1641}" type="slidenum">
              <a:rPr lang="en-US"/>
              <a:pPr/>
              <a:t>32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A4063-44A6-46F7-96E2-8595C1B9B707}" type="slidenum">
              <a:rPr lang="en-US"/>
              <a:pPr/>
              <a:t>33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CC75E-2492-4531-833F-EA122EE8902C}" type="slidenum">
              <a:rPr lang="en-US"/>
              <a:pPr/>
              <a:t>34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FBE32-9C99-4D73-9843-CED0C76DB30B}" type="slidenum">
              <a:rPr lang="en-US"/>
              <a:pPr/>
              <a:t>4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B4BA6-6C2D-411F-A927-C8224C722620}" type="slidenum">
              <a:rPr lang="en-US"/>
              <a:pPr/>
              <a:t>5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B987-9DEF-44E9-88DB-16DF41E95046}" type="slidenum">
              <a:rPr lang="en-US"/>
              <a:pPr/>
              <a:t>6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15B2-9350-4DCC-9E8F-C52E1B116513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C1147-3219-4C45-9511-A1A4EB26F98D}" type="slidenum">
              <a:rPr lang="en-US"/>
              <a:pPr/>
              <a:t>8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07E1B-C3C5-44D2-8FA0-12D2F6D93476}" type="slidenum">
              <a:rPr lang="en-US"/>
              <a:pPr/>
              <a:t>9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A0E25-1B42-46E1-AB8A-8A70A03342FD}" type="slidenum">
              <a:rPr lang="en-US"/>
              <a:pPr/>
              <a:t>10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53248F-397F-4EEE-A847-5724D0F6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4C4A07-47C9-46F5-9D6D-32CFD70C8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C36F5-C700-4E37-A53A-98FBE4ED8A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AECEE0-7991-42EB-8E8B-82316F6FD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800369-CE77-465D-85FF-AF779849F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E22CE-0941-49C3-A863-C0998A3E36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0D493-E0A3-46A3-813A-97F362D20A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C4624A-440B-499A-B5ED-803B2BAB22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BE782-D58E-460D-BF3C-6CD7BF37C3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26556-4692-4292-B633-6BBE647947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2B36E-357C-4E68-B0AB-ABC2C75E5C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D4EA01-D149-4E5F-98BA-43E696C0D7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F0478-F16B-475C-9885-E411B540B5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7984600-B830-4D70-BD6F-54BD044BB9F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reservationdirectory.com/architecturalstyles.html" TargetMode="External"/><Relationship Id="rId12" Type="http://schemas.openxmlformats.org/officeDocument/2006/relationships/hyperlink" Target="http://www.uwec.edu/geography/Ivogeler/w367/styl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architecture.about.com/cs/teacherstools/a/architecture101.htm" TargetMode="External"/><Relationship Id="rId4" Type="http://schemas.openxmlformats.org/officeDocument/2006/relationships/hyperlink" Target="http://architecture.about.com/library/bl-styles_index.htm" TargetMode="External"/><Relationship Id="rId5" Type="http://schemas.openxmlformats.org/officeDocument/2006/relationships/hyperlink" Target="http://www.architecturetoursla.com/gallery.htm" TargetMode="External"/><Relationship Id="rId6" Type="http://schemas.openxmlformats.org/officeDocument/2006/relationships/hyperlink" Target="http://www.bc.edu/bc_org/avp/cas/fnart/fa267/contents.html" TargetMode="External"/><Relationship Id="rId7" Type="http://schemas.openxmlformats.org/officeDocument/2006/relationships/hyperlink" Target="http://www.geocities.com/asiedydd/styles.htm" TargetMode="External"/><Relationship Id="rId8" Type="http://schemas.openxmlformats.org/officeDocument/2006/relationships/hyperlink" Target="http://www.greatbuildings.com/types.html" TargetMode="External"/><Relationship Id="rId9" Type="http://schemas.openxmlformats.org/officeDocument/2006/relationships/hyperlink" Target="http://www.infoplease.com/encyclopedia/1arch.html" TargetMode="External"/><Relationship Id="rId10" Type="http://schemas.openxmlformats.org/officeDocument/2006/relationships/hyperlink" Target="http://www.loggia.com/designarts/architecture/styles/styleguide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American Architecture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Thes</a:t>
            </a:r>
            <a:r>
              <a:rPr lang="en-US" dirty="0" smtClean="0">
                <a:latin typeface="Arial" charset="0"/>
              </a:rPr>
              <a:t>e American styles have many influences on buildings designed today. You will find many characteristics of them still today.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Cape Cod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“Rediscovered”         	</a:t>
            </a:r>
            <a:r>
              <a:rPr lang="en-US" sz="2800" dirty="0" smtClean="0">
                <a:latin typeface="Arial" charset="0"/>
              </a:rPr>
              <a:t>1920-1950</a:t>
            </a:r>
          </a:p>
          <a:p>
            <a:r>
              <a:rPr lang="en-US" sz="2800" dirty="0" smtClean="0">
                <a:latin typeface="Arial" charset="0"/>
              </a:rPr>
              <a:t>1½ stories</a:t>
            </a:r>
          </a:p>
          <a:p>
            <a:r>
              <a:rPr lang="en-US" sz="2800" dirty="0" smtClean="0">
                <a:latin typeface="Arial" charset="0"/>
              </a:rPr>
              <a:t>Living space in attic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Dormer windows</a:t>
            </a:r>
          </a:p>
          <a:p>
            <a:r>
              <a:rPr lang="en-US" sz="2800" dirty="0">
                <a:latin typeface="Arial" charset="0"/>
              </a:rPr>
              <a:t>Shutters</a:t>
            </a:r>
          </a:p>
          <a:p>
            <a:r>
              <a:rPr lang="en-US" sz="2800" dirty="0">
                <a:latin typeface="Arial" charset="0"/>
              </a:rPr>
              <a:t>Chimney relocated</a:t>
            </a:r>
          </a:p>
          <a:p>
            <a:r>
              <a:rPr lang="en-US" sz="2800" dirty="0">
                <a:latin typeface="Arial" charset="0"/>
              </a:rPr>
              <a:t>Wings to the side or on the rear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511040" cy="338328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Garrison</a:t>
            </a: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Common in English medieval construction.</a:t>
            </a:r>
          </a:p>
          <a:p>
            <a:r>
              <a:rPr lang="en-US" sz="2400" dirty="0">
                <a:latin typeface="Arial" charset="0"/>
              </a:rPr>
              <a:t>Ornamental drops shaped like cannonballs under the jetty.</a:t>
            </a:r>
          </a:p>
          <a:p>
            <a:r>
              <a:rPr lang="en-US" sz="2400" dirty="0">
                <a:latin typeface="Arial" charset="0"/>
              </a:rPr>
              <a:t>They have a overhang</a:t>
            </a:r>
          </a:p>
          <a:p>
            <a:r>
              <a:rPr lang="en-US" sz="2400" dirty="0">
                <a:latin typeface="Arial" charset="0"/>
              </a:rPr>
              <a:t>Traditionally clapboard.</a:t>
            </a:r>
          </a:p>
          <a:p>
            <a:r>
              <a:rPr lang="en-US" sz="2400" dirty="0">
                <a:latin typeface="Arial" charset="0"/>
              </a:rPr>
              <a:t>Central </a:t>
            </a:r>
            <a:r>
              <a:rPr lang="en-US" sz="2400" dirty="0" smtClean="0">
                <a:latin typeface="Arial" charset="0"/>
              </a:rPr>
              <a:t>chimney</a:t>
            </a:r>
          </a:p>
          <a:p>
            <a:r>
              <a:rPr lang="en-US" sz="2400" dirty="0" smtClean="0">
                <a:latin typeface="Arial" charset="0"/>
              </a:rPr>
              <a:t>Revival 1920-1960</a:t>
            </a:r>
            <a:endParaRPr lang="en-US" sz="2400" dirty="0">
              <a:latin typeface="Arial" charset="0"/>
            </a:endParaRPr>
          </a:p>
        </p:txBody>
      </p:sp>
      <p:pic>
        <p:nvPicPr>
          <p:cNvPr id="459783" name="Picture 7" descr="garris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828800"/>
            <a:ext cx="3619500" cy="37020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>
                <a:latin typeface="Arial" charset="0"/>
              </a:rPr>
              <a:t>Garrison</a:t>
            </a:r>
          </a:p>
        </p:txBody>
      </p:sp>
      <p:pic>
        <p:nvPicPr>
          <p:cNvPr id="488458" name="Picture 10" descr="garriso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20000"/>
          <a:stretch>
            <a:fillRect/>
          </a:stretch>
        </p:blipFill>
        <p:spPr>
          <a:xfrm>
            <a:off x="228600" y="3810000"/>
            <a:ext cx="4689475" cy="2814638"/>
          </a:xfrm>
          <a:noFill/>
          <a:ln/>
        </p:spPr>
      </p:pic>
      <p:pic>
        <p:nvPicPr>
          <p:cNvPr id="488460" name="Picture 12" descr="garrison pro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733800" y="1143000"/>
            <a:ext cx="5229225" cy="2824163"/>
          </a:xfrm>
          <a:solidFill>
            <a:schemeClr val="tx2"/>
          </a:solidFill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Salt Box</a:t>
            </a:r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Roof is similar to Colonial salt container</a:t>
            </a:r>
          </a:p>
          <a:p>
            <a:r>
              <a:rPr lang="en-US" sz="2400">
                <a:latin typeface="Arial" charset="0"/>
              </a:rPr>
              <a:t>Originated in the Colonial era around New England</a:t>
            </a:r>
          </a:p>
          <a:p>
            <a:r>
              <a:rPr lang="en-US" sz="2400">
                <a:latin typeface="Arial" charset="0"/>
              </a:rPr>
              <a:t>Popular from 1920-1970</a:t>
            </a:r>
          </a:p>
          <a:p>
            <a:r>
              <a:rPr lang="en-US" sz="2400">
                <a:latin typeface="Arial" charset="0"/>
              </a:rPr>
              <a:t>Had a long rear roof</a:t>
            </a:r>
          </a:p>
          <a:p>
            <a:r>
              <a:rPr lang="en-US" sz="2400">
                <a:latin typeface="Arial" charset="0"/>
              </a:rPr>
              <a:t>Central chimney</a:t>
            </a:r>
          </a:p>
          <a:p>
            <a:r>
              <a:rPr lang="en-US" sz="2400">
                <a:latin typeface="Arial" charset="0"/>
              </a:rPr>
              <a:t>Usually 2-3 stories high</a:t>
            </a:r>
          </a:p>
          <a:p>
            <a:r>
              <a:rPr lang="en-US" sz="2400">
                <a:latin typeface="Arial" charset="0"/>
              </a:rPr>
              <a:t>Has shutters</a:t>
            </a:r>
          </a:p>
        </p:txBody>
      </p:sp>
      <p:pic>
        <p:nvPicPr>
          <p:cNvPr id="461831" name="Picture 7" descr="saltbox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371600"/>
            <a:ext cx="3281363" cy="2462213"/>
          </a:xfrm>
          <a:noFill/>
          <a:ln/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935822" cy="26517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Dutch Colonial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33800" cy="4876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1670-1760’s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Broad Gambrel roof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Flaring eaves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End chimneys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Double hung windows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Dutch doors (double)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Revival 1900-1930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2971429" cy="21859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3772333" cy="283464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r="31944"/>
          <a:stretch/>
        </p:blipFill>
        <p:spPr>
          <a:xfrm>
            <a:off x="7658577" y="838200"/>
            <a:ext cx="133284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Jeffersonian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3962400" cy="42211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Thomas Jefferson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1790’s-1830’s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Ocatagons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Greek entrances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Palladian windows</a:t>
            </a:r>
          </a:p>
        </p:txBody>
      </p:sp>
      <p:pic>
        <p:nvPicPr>
          <p:cNvPr id="9" name="Content Placeholder 8" descr="Monticell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434" t="15540" r="5660" b="14020"/>
          <a:stretch>
            <a:fillRect/>
          </a:stretch>
        </p:blipFill>
        <p:spPr>
          <a:xfrm>
            <a:off x="4114800" y="1676400"/>
            <a:ext cx="4849584" cy="3017520"/>
          </a:xfrm>
        </p:spPr>
      </p:pic>
      <p:sp>
        <p:nvSpPr>
          <p:cNvPr id="10" name="TextBox 9"/>
          <p:cNvSpPr txBox="1"/>
          <p:nvPr/>
        </p:nvSpPr>
        <p:spPr>
          <a:xfrm>
            <a:off x="5105400" y="495076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Monticello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88749"/>
            <a:ext cx="2611374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Victorian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Queen Anne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 Empire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Gothic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Queen </a:t>
            </a:r>
            <a:r>
              <a:rPr lang="en-US" dirty="0">
                <a:latin typeface="Arial" charset="0"/>
              </a:rPr>
              <a:t>Anne</a:t>
            </a:r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Popular in small towns and cities</a:t>
            </a:r>
          </a:p>
          <a:p>
            <a:r>
              <a:rPr lang="en-US" sz="2400">
                <a:latin typeface="Arial" charset="0"/>
              </a:rPr>
              <a:t>Popular from 1880-1900</a:t>
            </a:r>
          </a:p>
          <a:p>
            <a:r>
              <a:rPr lang="en-US" sz="2400">
                <a:latin typeface="Arial" charset="0"/>
              </a:rPr>
              <a:t>Wrap around porches</a:t>
            </a:r>
          </a:p>
          <a:p>
            <a:r>
              <a:rPr lang="en-US" sz="2400">
                <a:latin typeface="Arial" charset="0"/>
              </a:rPr>
              <a:t>Often have towers</a:t>
            </a:r>
          </a:p>
          <a:p>
            <a:r>
              <a:rPr lang="en-US" sz="2400">
                <a:latin typeface="Arial" charset="0"/>
              </a:rPr>
              <a:t>Exterior is various materials and has lots of decorative trim (gingerbread)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</a:t>
            </a:r>
          </a:p>
        </p:txBody>
      </p:sp>
      <p:pic>
        <p:nvPicPr>
          <p:cNvPr id="463882" name="Picture 10" descr="victorian-queen-anne-california-2202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135313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8200" y="274638"/>
            <a:ext cx="4724400" cy="1782762"/>
          </a:xfrm>
        </p:spPr>
        <p:txBody>
          <a:bodyPr/>
          <a:lstStyle/>
          <a:p>
            <a:pPr algn="l"/>
            <a:r>
              <a:rPr lang="en-US" sz="4000" dirty="0" smtClean="0">
                <a:latin typeface="Arial" charset="0"/>
              </a:rPr>
              <a:t>Second </a:t>
            </a:r>
            <a:r>
              <a:rPr lang="en-US" sz="4000" dirty="0">
                <a:latin typeface="Arial" charset="0"/>
              </a:rPr>
              <a:t>Empire</a:t>
            </a:r>
            <a:r>
              <a:rPr lang="en-US" sz="4000" dirty="0"/>
              <a:t>   </a:t>
            </a:r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581400" cy="42672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Popular in the 19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century in France</a:t>
            </a:r>
          </a:p>
          <a:p>
            <a:r>
              <a:rPr lang="en-US" sz="2800" dirty="0">
                <a:latin typeface="Arial" charset="0"/>
              </a:rPr>
              <a:t>Came to be associated with Haunted Houses</a:t>
            </a:r>
          </a:p>
          <a:p>
            <a:r>
              <a:rPr lang="en-US" sz="2800" dirty="0">
                <a:latin typeface="Arial" charset="0"/>
              </a:rPr>
              <a:t>Mansard roof</a:t>
            </a:r>
          </a:p>
          <a:p>
            <a:r>
              <a:rPr lang="en-US" sz="2800" dirty="0">
                <a:latin typeface="Arial" charset="0"/>
              </a:rPr>
              <a:t>Windows hooded and may have corner quoins</a:t>
            </a:r>
          </a:p>
        </p:txBody>
      </p:sp>
      <p:pic>
        <p:nvPicPr>
          <p:cNvPr id="465927" name="Picture 7" descr="2nd empi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8600"/>
            <a:ext cx="2651125" cy="3190875"/>
          </a:xfrm>
          <a:noFill/>
          <a:ln/>
        </p:spPr>
      </p:pic>
      <p:pic>
        <p:nvPicPr>
          <p:cNvPr id="465928" name="Picture 8" descr="2nd empirechateau_sur_m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3505200"/>
            <a:ext cx="3867150" cy="320833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Gothic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038600" cy="4906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Irregular shape &amp; floor plans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Steeply pitched roof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Elaborate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vergeboard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trim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 dormers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Gothic arch windows</a:t>
            </a:r>
          </a:p>
          <a:p>
            <a:endParaRPr lang="en-US" dirty="0"/>
          </a:p>
        </p:txBody>
      </p:sp>
      <p:pic>
        <p:nvPicPr>
          <p:cNvPr id="10" name="Picture 9" descr="gothic1010040.jpg"/>
          <p:cNvPicPr>
            <a:picLocks noChangeAspect="1"/>
          </p:cNvPicPr>
          <p:nvPr/>
        </p:nvPicPr>
        <p:blipFill>
          <a:blip r:embed="rId2"/>
          <a:srcRect l="8333" t="2778" b="5556"/>
          <a:stretch>
            <a:fillRect/>
          </a:stretch>
        </p:blipFill>
        <p:spPr>
          <a:xfrm>
            <a:off x="1447800" y="4191000"/>
            <a:ext cx="3352800" cy="2514600"/>
          </a:xfrm>
          <a:prstGeom prst="rect">
            <a:avLst/>
          </a:prstGeom>
        </p:spPr>
      </p:pic>
      <p:pic>
        <p:nvPicPr>
          <p:cNvPr id="13" name="Content Placeholder 12" descr="GothicRevivalStyleHous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219200"/>
            <a:ext cx="4003902" cy="3200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Traditional American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Greek Revival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Cape Cod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Garrison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Salt Box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Dutch Colonial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Jeffersonian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Familiar American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Ranch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Split-Level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Farmhouse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Bungalow (Craftsman)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Prairie Style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Contemporary Rustic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Ranch</a:t>
            </a:r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657600" cy="5211763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Originated in California in the 1930s</a:t>
            </a:r>
          </a:p>
          <a:p>
            <a:r>
              <a:rPr lang="en-US" sz="2400" dirty="0">
                <a:latin typeface="Arial" charset="0"/>
              </a:rPr>
              <a:t>Most common of American house styles</a:t>
            </a:r>
          </a:p>
          <a:p>
            <a:r>
              <a:rPr lang="en-US" sz="2400" dirty="0">
                <a:latin typeface="Arial" charset="0"/>
              </a:rPr>
              <a:t>Reached its popularity during Eisenhower’s </a:t>
            </a:r>
            <a:r>
              <a:rPr lang="en-US" sz="2400" dirty="0" smtClean="0">
                <a:latin typeface="Arial" charset="0"/>
              </a:rPr>
              <a:t>presidency</a:t>
            </a:r>
          </a:p>
          <a:p>
            <a:r>
              <a:rPr lang="en-US" sz="2400" dirty="0" smtClean="0">
                <a:latin typeface="Arial" charset="0"/>
              </a:rPr>
              <a:t>Long, low bank of windows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There is an attached garage carport </a:t>
            </a:r>
          </a:p>
          <a:p>
            <a:r>
              <a:rPr lang="en-US" sz="2400" dirty="0">
                <a:latin typeface="Arial" charset="0"/>
              </a:rPr>
              <a:t>Back patio</a:t>
            </a:r>
          </a:p>
        </p:txBody>
      </p:sp>
      <p:pic>
        <p:nvPicPr>
          <p:cNvPr id="467975" name="Picture 7" descr="ranch h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2286000"/>
            <a:ext cx="5008563" cy="23780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Split Level</a:t>
            </a: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5486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Innovative spin off </a:t>
            </a:r>
            <a:r>
              <a:rPr lang="en-US" sz="2800" dirty="0" smtClean="0">
                <a:latin typeface="Arial" charset="0"/>
              </a:rPr>
              <a:t>of the </a:t>
            </a:r>
            <a:r>
              <a:rPr lang="en-US" sz="2800" dirty="0">
                <a:latin typeface="Arial" charset="0"/>
              </a:rPr>
              <a:t>Ranch style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Exterior similar to Ranch </a:t>
            </a:r>
            <a:r>
              <a:rPr lang="en-US" sz="2800" dirty="0" smtClean="0">
                <a:latin typeface="Arial" charset="0"/>
              </a:rPr>
              <a:t>  Style </a:t>
            </a:r>
            <a:r>
              <a:rPr lang="en-US" sz="2800" dirty="0">
                <a:latin typeface="Arial" charset="0"/>
              </a:rPr>
              <a:t>except for two-story </a:t>
            </a:r>
            <a:r>
              <a:rPr lang="en-US" sz="2800" dirty="0" smtClean="0">
                <a:latin typeface="Arial" charset="0"/>
              </a:rPr>
              <a:t>  wing</a:t>
            </a:r>
            <a:endParaRPr lang="en-US" sz="28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Usually brick or brick and </a:t>
            </a:r>
            <a:r>
              <a:rPr lang="en-US" sz="2800" dirty="0" smtClean="0">
                <a:latin typeface="Arial" charset="0"/>
              </a:rPr>
              <a:t> wood </a:t>
            </a:r>
            <a:r>
              <a:rPr lang="en-US" sz="2800" dirty="0">
                <a:latin typeface="Arial" charset="0"/>
              </a:rPr>
              <a:t>combination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Interior </a:t>
            </a:r>
            <a:r>
              <a:rPr lang="en-US" sz="2800" dirty="0">
                <a:latin typeface="Arial" charset="0"/>
              </a:rPr>
              <a:t>space is split into </a:t>
            </a:r>
            <a:r>
              <a:rPr lang="en-US" sz="2800" dirty="0" smtClean="0">
                <a:latin typeface="Arial" charset="0"/>
              </a:rPr>
              <a:t>  three </a:t>
            </a:r>
            <a:r>
              <a:rPr lang="en-US" sz="2800" dirty="0">
                <a:latin typeface="Arial" charset="0"/>
              </a:rPr>
              <a:t>levels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Lowest </a:t>
            </a:r>
            <a:r>
              <a:rPr lang="en-US" sz="2800" dirty="0" smtClean="0">
                <a:latin typeface="Arial" charset="0"/>
              </a:rPr>
              <a:t>= utility </a:t>
            </a:r>
            <a:r>
              <a:rPr lang="en-US" sz="2800" dirty="0">
                <a:latin typeface="Arial" charset="0"/>
              </a:rPr>
              <a:t>and den, </a:t>
            </a:r>
            <a:r>
              <a:rPr lang="en-US" sz="2800" dirty="0" smtClean="0">
                <a:latin typeface="Arial" charset="0"/>
              </a:rPr>
              <a:t> Middle = kitchen &amp; </a:t>
            </a:r>
            <a:r>
              <a:rPr lang="en-US" sz="2800" dirty="0">
                <a:latin typeface="Arial" charset="0"/>
              </a:rPr>
              <a:t>living room, </a:t>
            </a:r>
            <a:r>
              <a:rPr lang="en-US" sz="2800" dirty="0" smtClean="0">
                <a:latin typeface="Arial" charset="0"/>
              </a:rPr>
              <a:t>Upstairs = bedrooms</a:t>
            </a:r>
            <a:endParaRPr lang="en-US" sz="2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pic>
        <p:nvPicPr>
          <p:cNvPr id="470023" name="Picture 7" descr="split lev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407920"/>
            <a:ext cx="4438748" cy="246888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Farmhouse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A two-story home with one story front porch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Gable roofs and dormer windows are common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Suburban homes in the late 20</a:t>
            </a:r>
            <a:r>
              <a:rPr lang="en-US" sz="2800" baseline="30000">
                <a:latin typeface="Arial" charset="0"/>
              </a:rPr>
              <a:t>th</a:t>
            </a:r>
            <a:r>
              <a:rPr lang="en-US" sz="2800">
                <a:latin typeface="Arial" charset="0"/>
              </a:rPr>
              <a:t> century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  <p:pic>
        <p:nvPicPr>
          <p:cNvPr id="472071" name="Picture 7" descr="farm hou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05200" y="2362200"/>
            <a:ext cx="5465763" cy="28511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Bungalow</a:t>
            </a: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It started in California and spread across the country and became the most middle-class house design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It started to 1910 to the 1930s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They have a fairly deep porch and wide overhangs</a:t>
            </a:r>
          </a:p>
        </p:txBody>
      </p:sp>
      <p:pic>
        <p:nvPicPr>
          <p:cNvPr id="474119" name="Picture 7" descr="bungalow01-n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600200"/>
            <a:ext cx="3903663" cy="2185988"/>
          </a:xfrm>
          <a:noFill/>
          <a:ln/>
        </p:spPr>
      </p:pic>
      <p:pic>
        <p:nvPicPr>
          <p:cNvPr id="474120" name="Picture 8" descr="crafts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4114800"/>
            <a:ext cx="4067175" cy="253206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Prairie</a:t>
            </a:r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A product of the vision of Frank Lloyd Wright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Popular from about 1900 through the 1920s.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A hipped roof, French doors, Wide eaves and craftsman windows and coulmns</a:t>
            </a:r>
          </a:p>
        </p:txBody>
      </p:sp>
      <p:pic>
        <p:nvPicPr>
          <p:cNvPr id="476167" name="Picture 7" descr="prarie-crafts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286000"/>
            <a:ext cx="4487863" cy="28082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Waterfall House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One of Frank Lloyd Wright’s most famous designs.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Includes natural features of the property into the architecture.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allingwater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2270760"/>
            <a:ext cx="4543538" cy="3749040"/>
          </a:xfrm>
        </p:spPr>
      </p:pic>
      <p:sp>
        <p:nvSpPr>
          <p:cNvPr id="6" name="TextBox 5"/>
          <p:cNvSpPr txBox="1"/>
          <p:nvPr/>
        </p:nvSpPr>
        <p:spPr>
          <a:xfrm>
            <a:off x="51054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Fallingwater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Contemporary Rustic</a:t>
            </a:r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657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Expression </a:t>
            </a:r>
            <a:r>
              <a:rPr lang="en-US" sz="2200" dirty="0">
                <a:latin typeface="Arial" charset="0"/>
              </a:rPr>
              <a:t>of the </a:t>
            </a:r>
            <a:r>
              <a:rPr lang="en-US" sz="2200" dirty="0" smtClean="0">
                <a:latin typeface="Arial" charset="0"/>
              </a:rPr>
              <a:t>1960’s nature movement</a:t>
            </a:r>
            <a:endParaRPr lang="en-US" sz="22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Started in California and spread across America in </a:t>
            </a:r>
            <a:r>
              <a:rPr lang="en-US" sz="2200" dirty="0" smtClean="0">
                <a:latin typeface="Arial" charset="0"/>
              </a:rPr>
              <a:t>1960s -1970s</a:t>
            </a:r>
            <a:endParaRPr lang="en-US" sz="22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Has </a:t>
            </a:r>
            <a:r>
              <a:rPr lang="en-US" sz="2200" dirty="0" smtClean="0">
                <a:latin typeface="Arial" charset="0"/>
              </a:rPr>
              <a:t>wood siding typically with many </a:t>
            </a:r>
            <a:r>
              <a:rPr lang="en-US" sz="2200" dirty="0">
                <a:latin typeface="Arial" charset="0"/>
              </a:rPr>
              <a:t>different </a:t>
            </a:r>
            <a:r>
              <a:rPr lang="en-US" sz="2200" dirty="0" smtClean="0">
                <a:latin typeface="Arial" charset="0"/>
              </a:rPr>
              <a:t>angles (diagonal)</a:t>
            </a:r>
            <a:endParaRPr lang="en-US" sz="22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Windows are grouped into geometric compositions and come in various geometric shapes.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Deck sprung from this style</a:t>
            </a:r>
          </a:p>
        </p:txBody>
      </p:sp>
      <p:pic>
        <p:nvPicPr>
          <p:cNvPr id="478215" name="Picture 7" descr="contemporary rustic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06850" y="2133600"/>
            <a:ext cx="4908550" cy="3681413"/>
          </a:xfrm>
          <a:solidFill>
            <a:schemeClr val="accent1"/>
          </a:solidFill>
          <a:ln/>
        </p:spPr>
      </p:pic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4038600" y="2133600"/>
            <a:ext cx="1524000" cy="304800"/>
          </a:xfrm>
          <a:prstGeom prst="rect">
            <a:avLst/>
          </a:prstGeom>
          <a:solidFill>
            <a:srgbClr val="4A7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European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Baroque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Chateauesque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Romanesque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Mediterranean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Tudor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Baroque</a:t>
            </a:r>
            <a:endParaRPr lang="en-US" dirty="0">
              <a:latin typeface="Arial" charset="0"/>
            </a:endParaRPr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Architecture of the late Renaissance period</a:t>
            </a:r>
          </a:p>
          <a:p>
            <a:r>
              <a:rPr lang="en-US" sz="2400" dirty="0">
                <a:latin typeface="Arial" charset="0"/>
              </a:rPr>
              <a:t>Classic ornamentation</a:t>
            </a:r>
          </a:p>
          <a:p>
            <a:r>
              <a:rPr lang="en-US" sz="2400" dirty="0">
                <a:latin typeface="Arial" charset="0"/>
              </a:rPr>
              <a:t>Keystones or pediments over windows</a:t>
            </a:r>
          </a:p>
          <a:p>
            <a:r>
              <a:rPr lang="en-US" sz="2400" dirty="0">
                <a:latin typeface="Arial" charset="0"/>
              </a:rPr>
              <a:t>Balustrades on roof</a:t>
            </a:r>
          </a:p>
          <a:p>
            <a:r>
              <a:rPr lang="en-US" sz="2400" dirty="0">
                <a:latin typeface="Arial" charset="0"/>
              </a:rPr>
              <a:t>Balconies and patios</a:t>
            </a:r>
          </a:p>
          <a:p>
            <a:r>
              <a:rPr lang="en-US" sz="2400" dirty="0">
                <a:latin typeface="Arial" charset="0"/>
              </a:rPr>
              <a:t>Stucco and corner </a:t>
            </a:r>
            <a:r>
              <a:rPr lang="en-US" sz="2400" dirty="0" err="1">
                <a:latin typeface="Arial" charset="0"/>
              </a:rPr>
              <a:t>quions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Hip roof flared at eaves</a:t>
            </a:r>
          </a:p>
        </p:txBody>
      </p:sp>
      <p:pic>
        <p:nvPicPr>
          <p:cNvPr id="480263" name="Picture 7" descr="Baroqu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41900" y="1600200"/>
            <a:ext cx="3251200" cy="2185988"/>
          </a:xfrm>
          <a:noFill/>
          <a:ln/>
        </p:spPr>
      </p:pic>
      <p:pic>
        <p:nvPicPr>
          <p:cNvPr id="480264" name="Picture 8" descr="Chevern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3994150"/>
            <a:ext cx="4038600" cy="207486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Georgian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Named </a:t>
            </a:r>
            <a:r>
              <a:rPr lang="en-US" sz="2400" dirty="0" smtClean="0">
                <a:latin typeface="Arial" charset="0"/>
              </a:rPr>
              <a:t>the for the four King Georges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1720-1840</a:t>
            </a: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Imported from England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    </a:t>
            </a:r>
            <a:r>
              <a:rPr lang="en-US" sz="1800" dirty="0">
                <a:latin typeface="Arial" charset="0"/>
              </a:rPr>
              <a:t>(originals of these houses only exist in the 13 colonies)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Symmetrical structure  </a:t>
            </a:r>
            <a:r>
              <a:rPr lang="en-US" sz="2400" dirty="0" smtClean="0">
                <a:latin typeface="Arial" charset="0"/>
              </a:rPr>
              <a:t>(proportion &amp; balance 4x4)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Hip </a:t>
            </a:r>
            <a:r>
              <a:rPr lang="en-US" sz="2400" dirty="0">
                <a:latin typeface="Arial" charset="0"/>
              </a:rPr>
              <a:t>or gable roof  with dormer windows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Widows walk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Symmetrical windows with small panes of glass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Dentil cornice &amp; relieving arches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41364" name="Picture 20" descr="georgian westov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057400"/>
            <a:ext cx="4663440" cy="310896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Chateauesque</a:t>
            </a:r>
            <a:endParaRPr lang="en-US" dirty="0">
              <a:latin typeface="Arial" charset="0"/>
            </a:endParaRPr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Popular at turn of the century among wealthy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Always masonry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Formal arch entryway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Window surrounds or keystones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Steeply pitched roof –usually hipped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Demi-dormer (windows break through roof line)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Towers with conical roof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Paired windows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Semicircular arches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Transom bar</a:t>
            </a:r>
          </a:p>
        </p:txBody>
      </p:sp>
      <p:pic>
        <p:nvPicPr>
          <p:cNvPr id="482311" name="Picture 7" descr="stpaulmn_chateuaesqu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066800"/>
            <a:ext cx="3473450" cy="2744788"/>
          </a:xfrm>
          <a:noFill/>
          <a:ln/>
        </p:spPr>
      </p:pic>
      <p:pic>
        <p:nvPicPr>
          <p:cNvPr id="482312" name="Picture 8" descr="Chateauesque_T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398962" y="3886200"/>
            <a:ext cx="4516438" cy="28225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Romanesque (revival)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Constructed of rough-faced, square stones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Round towers with cone-shaped roofs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Columns and pilasters with spirals and leaf designs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Low, broad "Roman" arches over arcades and doorways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Patterned masonry arches over windows </a:t>
            </a:r>
          </a:p>
          <a:p>
            <a:endParaRPr lang="en-US" dirty="0"/>
          </a:p>
        </p:txBody>
      </p:sp>
      <p:pic>
        <p:nvPicPr>
          <p:cNvPr id="7" name="Content Placeholder 6" descr="romanesqu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4600" y="1697831"/>
            <a:ext cx="3479800" cy="46717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Spanish/Mediterranean</a:t>
            </a:r>
            <a:endParaRPr lang="en-US" dirty="0">
              <a:latin typeface="Arial" charset="0"/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Roots in California and Florida</a:t>
            </a:r>
          </a:p>
          <a:p>
            <a:r>
              <a:rPr lang="en-US" sz="2800" dirty="0">
                <a:latin typeface="Arial" charset="0"/>
              </a:rPr>
              <a:t>Popular 1920-1940</a:t>
            </a:r>
          </a:p>
          <a:p>
            <a:r>
              <a:rPr lang="en-US" sz="2800" dirty="0">
                <a:latin typeface="Arial" charset="0"/>
              </a:rPr>
              <a:t>Barrel tile roof</a:t>
            </a:r>
          </a:p>
          <a:p>
            <a:r>
              <a:rPr lang="en-US" sz="2800" dirty="0">
                <a:latin typeface="Arial" charset="0"/>
              </a:rPr>
              <a:t>Stucco exterior</a:t>
            </a:r>
          </a:p>
          <a:p>
            <a:r>
              <a:rPr lang="en-US" sz="2800" dirty="0">
                <a:latin typeface="Arial" charset="0"/>
              </a:rPr>
              <a:t>Wrought iron work</a:t>
            </a:r>
          </a:p>
          <a:p>
            <a:r>
              <a:rPr lang="en-US" sz="2800" dirty="0">
                <a:latin typeface="Arial" charset="0"/>
              </a:rPr>
              <a:t>Arcade</a:t>
            </a:r>
          </a:p>
        </p:txBody>
      </p:sp>
      <p:pic>
        <p:nvPicPr>
          <p:cNvPr id="484359" name="Picture 7" descr="casa_balbo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2895600"/>
            <a:ext cx="4891088" cy="366871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Tudor (revival)</a:t>
            </a:r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Roots in Old English style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Revival began in 1970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Half timbering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Also uses stone and/or brick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Windows are small paned and usually diamond shape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Arial" charset="0"/>
            </a:endParaRPr>
          </a:p>
        </p:txBody>
      </p:sp>
      <p:pic>
        <p:nvPicPr>
          <p:cNvPr id="486407" name="Picture 7" descr="tudo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2514600"/>
            <a:ext cx="4643438" cy="32004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sz="2000">
                <a:hlinkClick r:id="rId3"/>
              </a:rPr>
              <a:t>http://architecture.about.com/cs/teacherstools/a/architecture101.htm</a:t>
            </a:r>
            <a:r>
              <a:rPr lang="en-US" sz="2000"/>
              <a:t> </a:t>
            </a:r>
          </a:p>
          <a:p>
            <a:r>
              <a:rPr lang="en-US" sz="2000">
                <a:hlinkClick r:id="rId4"/>
              </a:rPr>
              <a:t>http://architecture.about.com/library/bl-styles_index.htm</a:t>
            </a:r>
            <a:endParaRPr lang="en-US" sz="2000"/>
          </a:p>
          <a:p>
            <a:r>
              <a:rPr lang="en-US" sz="2000">
                <a:hlinkClick r:id="rId5"/>
              </a:rPr>
              <a:t>http://www.architecturetoursla.com/gallery.htm</a:t>
            </a:r>
            <a:endParaRPr lang="en-US" sz="2000"/>
          </a:p>
          <a:p>
            <a:r>
              <a:rPr lang="en-US" sz="2000">
                <a:hlinkClick r:id="rId6"/>
              </a:rPr>
              <a:t>http://www.bc.edu/bc_org/avp/cas/fnart/fa267/contents.html</a:t>
            </a:r>
            <a:r>
              <a:rPr lang="en-US" sz="2000"/>
              <a:t> </a:t>
            </a:r>
          </a:p>
          <a:p>
            <a:r>
              <a:rPr lang="en-US" sz="2000">
                <a:hlinkClick r:id="rId7"/>
              </a:rPr>
              <a:t>http://www.geocities.com/asiedydd/styles.htm</a:t>
            </a:r>
            <a:r>
              <a:rPr lang="en-US" sz="2000"/>
              <a:t> </a:t>
            </a:r>
          </a:p>
          <a:p>
            <a:r>
              <a:rPr lang="en-US" sz="2000">
                <a:hlinkClick r:id="rId8"/>
              </a:rPr>
              <a:t>http://www.greatbuildings.com/types.html</a:t>
            </a:r>
            <a:r>
              <a:rPr lang="en-US" sz="2000"/>
              <a:t> </a:t>
            </a:r>
          </a:p>
          <a:p>
            <a:r>
              <a:rPr lang="en-US" sz="2000">
                <a:hlinkClick r:id="rId9"/>
              </a:rPr>
              <a:t>http://www.infoplease.com/encyclopedia/1arch.html</a:t>
            </a:r>
            <a:r>
              <a:rPr lang="en-US" sz="2000"/>
              <a:t> </a:t>
            </a:r>
          </a:p>
          <a:p>
            <a:r>
              <a:rPr lang="en-US" sz="2000">
                <a:hlinkClick r:id="rId10"/>
              </a:rPr>
              <a:t>http://www.loggia.com/designarts/architecture/styles/styleguide.html</a:t>
            </a:r>
            <a:r>
              <a:rPr lang="en-US" sz="2000"/>
              <a:t> </a:t>
            </a:r>
          </a:p>
          <a:p>
            <a:r>
              <a:rPr lang="en-US" sz="2000">
                <a:hlinkClick r:id="rId11"/>
              </a:rPr>
              <a:t>http://www.preservationdirectory.com/architecturalstyles.html</a:t>
            </a:r>
            <a:endParaRPr lang="en-US" sz="2000"/>
          </a:p>
          <a:p>
            <a:r>
              <a:rPr lang="en-US" sz="2000">
                <a:hlinkClick r:id="rId12"/>
              </a:rPr>
              <a:t>http://www.uwec.edu/geography/Ivogeler/w367/styles/</a:t>
            </a:r>
            <a:r>
              <a:rPr lang="en-US" sz="2000"/>
              <a:t> 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Georgian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t="3432" r="11773" b="12678"/>
          <a:stretch/>
        </p:blipFill>
        <p:spPr>
          <a:xfrm>
            <a:off x="4800600" y="3352800"/>
            <a:ext cx="4123215" cy="32004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3" y="1524000"/>
            <a:ext cx="4432687" cy="3200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Federal</a:t>
            </a: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4678363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Popular just after Revolutionary </a:t>
            </a:r>
            <a:r>
              <a:rPr lang="en-US" sz="2800" dirty="0" smtClean="0">
                <a:latin typeface="Arial" charset="0"/>
              </a:rPr>
              <a:t>War</a:t>
            </a:r>
          </a:p>
          <a:p>
            <a:r>
              <a:rPr lang="en-US" sz="2800" dirty="0" smtClean="0">
                <a:latin typeface="Arial" charset="0"/>
              </a:rPr>
              <a:t>1780-1830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Pediment</a:t>
            </a:r>
          </a:p>
          <a:p>
            <a:r>
              <a:rPr lang="en-US" sz="2800" dirty="0">
                <a:latin typeface="Arial" charset="0"/>
              </a:rPr>
              <a:t>Fanlight &amp; column surrounding door</a:t>
            </a:r>
          </a:p>
          <a:p>
            <a:r>
              <a:rPr lang="en-US" sz="2800" dirty="0">
                <a:latin typeface="Arial" charset="0"/>
              </a:rPr>
              <a:t>2-3 stories high</a:t>
            </a:r>
          </a:p>
          <a:p>
            <a:r>
              <a:rPr lang="en-US" sz="2800" dirty="0">
                <a:latin typeface="Arial" charset="0"/>
              </a:rPr>
              <a:t>Rectangular</a:t>
            </a:r>
          </a:p>
          <a:p>
            <a:r>
              <a:rPr lang="en-US" sz="2800" dirty="0">
                <a:latin typeface="Arial" charset="0"/>
              </a:rPr>
              <a:t>Lower windows taller than upper ones</a:t>
            </a:r>
          </a:p>
        </p:txBody>
      </p:sp>
      <p:pic>
        <p:nvPicPr>
          <p:cNvPr id="447496" name="Picture 8" descr="fe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981200"/>
            <a:ext cx="3692525" cy="32385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Federal</a:t>
            </a:r>
          </a:p>
        </p:txBody>
      </p:sp>
      <p:pic>
        <p:nvPicPr>
          <p:cNvPr id="450570" name="Picture 10" descr="federal pro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4589463" cy="3016250"/>
          </a:xfrm>
          <a:solidFill>
            <a:schemeClr val="tx2"/>
          </a:solidFill>
          <a:ln/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Some other things to know: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Classical features reflect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new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ountry </a:t>
            </a:r>
            <a:r>
              <a:rPr lang="en-US" dirty="0">
                <a:latin typeface="Arial" pitchFamily="34" charset="0"/>
                <a:cs typeface="Arial" pitchFamily="34" charset="0"/>
              </a:rPr>
              <a:t>embracing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Greek </a:t>
            </a:r>
            <a:r>
              <a:rPr lang="en-US" dirty="0">
                <a:latin typeface="Arial" pitchFamily="34" charset="0"/>
                <a:cs typeface="Arial" pitchFamily="34" charset="0"/>
              </a:rPr>
              <a:t>style government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eflects anti-English and pro-democratic thought.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rebellion against Georgian Style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447531" cy="475488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Greek Revival</a:t>
            </a:r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Reached height of popularity just before Civil </a:t>
            </a:r>
            <a:r>
              <a:rPr lang="en-US" sz="2400" dirty="0" smtClean="0">
                <a:latin typeface="Arial" charset="0"/>
              </a:rPr>
              <a:t>War</a:t>
            </a:r>
          </a:p>
          <a:p>
            <a:r>
              <a:rPr lang="en-US" sz="2400" dirty="0" smtClean="0">
                <a:latin typeface="Arial" charset="0"/>
              </a:rPr>
              <a:t>1820-1850</a:t>
            </a:r>
            <a:endParaRPr lang="en-US" sz="2400" dirty="0">
              <a:latin typeface="Arial" charset="0"/>
            </a:endParaRPr>
          </a:p>
          <a:p>
            <a:r>
              <a:rPr lang="en-US" sz="2400" dirty="0" err="1">
                <a:latin typeface="Arial" charset="0"/>
              </a:rPr>
              <a:t>Pedimented</a:t>
            </a:r>
            <a:r>
              <a:rPr lang="en-US" sz="2400" dirty="0">
                <a:latin typeface="Arial" charset="0"/>
              </a:rPr>
              <a:t> portico</a:t>
            </a:r>
          </a:p>
          <a:p>
            <a:r>
              <a:rPr lang="en-US" sz="2400" dirty="0">
                <a:latin typeface="Arial" charset="0"/>
              </a:rPr>
              <a:t>Sidelights with transom</a:t>
            </a:r>
          </a:p>
          <a:p>
            <a:r>
              <a:rPr lang="en-US" sz="2400" dirty="0" smtClean="0">
                <a:latin typeface="Arial" charset="0"/>
              </a:rPr>
              <a:t>Symmetrical</a:t>
            </a:r>
          </a:p>
          <a:p>
            <a:r>
              <a:rPr lang="en-US" sz="2400" dirty="0" smtClean="0">
                <a:latin typeface="Arial" charset="0"/>
              </a:rPr>
              <a:t>Associated with classical thought and democracy</a:t>
            </a:r>
            <a:endParaRPr lang="en-US" sz="24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r>
              <a:rPr lang="en-US">
                <a:latin typeface="Arial" charset="0"/>
              </a:rPr>
              <a:t>Greek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38" y="3352800"/>
            <a:ext cx="4955462" cy="3291840"/>
          </a:xfrm>
        </p:spPr>
      </p:pic>
      <p:pic>
        <p:nvPicPr>
          <p:cNvPr id="455687" name="Picture 7" descr="greek pro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1143000"/>
            <a:ext cx="4927600" cy="3017838"/>
          </a:xfrm>
          <a:solidFill>
            <a:schemeClr val="tx2"/>
          </a:solidFill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Cape Cod</a:t>
            </a:r>
          </a:p>
        </p:txBody>
      </p:sp>
      <p:sp>
        <p:nvSpPr>
          <p:cNvPr id="5027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Colonial Style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Late 1690 to 1850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Gable roofs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1 level + loft/attic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Central chimney &amp; door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Symmetrical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2 </a:t>
            </a:r>
            <a:r>
              <a:rPr lang="en-US" sz="2400" dirty="0">
                <a:latin typeface="Arial" charset="0"/>
              </a:rPr>
              <a:t>windows on each side of the door 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Clapboard </a:t>
            </a:r>
            <a:r>
              <a:rPr lang="en-US" sz="2400" dirty="0">
                <a:latin typeface="Arial" charset="0"/>
              </a:rPr>
              <a:t>siding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4068859" cy="2834640"/>
          </a:xfrm>
          <a:prstGeom prst="rect">
            <a:avLst/>
          </a:prstGeom>
        </p:spPr>
      </p:pic>
      <p:pic>
        <p:nvPicPr>
          <p:cNvPr id="502791" name="Picture 7" descr="dotenhse capeco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/>
          <a:srcRect l="11760" b="9183"/>
          <a:stretch/>
        </p:blipFill>
        <p:spPr>
          <a:xfrm>
            <a:off x="4267200" y="1371600"/>
            <a:ext cx="3933630" cy="27432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2684</TotalTime>
  <Words>977</Words>
  <Application>Microsoft Macintosh PowerPoint</Application>
  <PresentationFormat>On-screen Show (4:3)</PresentationFormat>
  <Paragraphs>236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Stream</vt:lpstr>
      <vt:lpstr>American Architecture</vt:lpstr>
      <vt:lpstr>Traditional American</vt:lpstr>
      <vt:lpstr>Georgian</vt:lpstr>
      <vt:lpstr>Georgian</vt:lpstr>
      <vt:lpstr>Federal</vt:lpstr>
      <vt:lpstr>Federal</vt:lpstr>
      <vt:lpstr>Greek Revival</vt:lpstr>
      <vt:lpstr>Greek</vt:lpstr>
      <vt:lpstr>Cape Cod</vt:lpstr>
      <vt:lpstr>Cape Cod</vt:lpstr>
      <vt:lpstr>Garrison</vt:lpstr>
      <vt:lpstr>Garrison</vt:lpstr>
      <vt:lpstr>Salt Box</vt:lpstr>
      <vt:lpstr>Dutch Colonial</vt:lpstr>
      <vt:lpstr>Jeffersonian </vt:lpstr>
      <vt:lpstr>Victorian</vt:lpstr>
      <vt:lpstr>Queen Anne</vt:lpstr>
      <vt:lpstr>Second Empire   </vt:lpstr>
      <vt:lpstr>Gothic</vt:lpstr>
      <vt:lpstr>Familiar American</vt:lpstr>
      <vt:lpstr>Ranch</vt:lpstr>
      <vt:lpstr>Split Level</vt:lpstr>
      <vt:lpstr>Farmhouse</vt:lpstr>
      <vt:lpstr>Bungalow</vt:lpstr>
      <vt:lpstr>Prairie</vt:lpstr>
      <vt:lpstr>The Waterfall House</vt:lpstr>
      <vt:lpstr>Contemporary Rustic</vt:lpstr>
      <vt:lpstr>European</vt:lpstr>
      <vt:lpstr>Baroque</vt:lpstr>
      <vt:lpstr>Chateauesque</vt:lpstr>
      <vt:lpstr>Romanesque (revival)</vt:lpstr>
      <vt:lpstr>Spanish/Mediterranean</vt:lpstr>
      <vt:lpstr>Tudor (revival)</vt:lpstr>
      <vt:lpstr>Resources</vt:lpstr>
      <vt:lpstr>PowerPoint Presentation</vt:lpstr>
    </vt:vector>
  </TitlesOfParts>
  <Company>slcsd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Architecture</dc:title>
  <dc:creator>workstation</dc:creator>
  <cp:lastModifiedBy>Carly Stirland</cp:lastModifiedBy>
  <cp:revision>37</cp:revision>
  <cp:lastPrinted>1601-01-01T00:00:00Z</cp:lastPrinted>
  <dcterms:created xsi:type="dcterms:W3CDTF">2004-05-14T14:58:36Z</dcterms:created>
  <dcterms:modified xsi:type="dcterms:W3CDTF">2015-09-28T00:09:29Z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